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61" r:id="rId2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1pPr>
    <a:lvl2pPr marL="389626" algn="l" rtl="0" fontAlgn="base">
      <a:spcBef>
        <a:spcPct val="0"/>
      </a:spcBef>
      <a:spcAft>
        <a:spcPct val="0"/>
      </a:spcAft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2pPr>
    <a:lvl3pPr marL="779252" algn="l" rtl="0" fontAlgn="base">
      <a:spcBef>
        <a:spcPct val="0"/>
      </a:spcBef>
      <a:spcAft>
        <a:spcPct val="0"/>
      </a:spcAft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3pPr>
    <a:lvl4pPr marL="1168878" algn="l" rtl="0" fontAlgn="base">
      <a:spcBef>
        <a:spcPct val="0"/>
      </a:spcBef>
      <a:spcAft>
        <a:spcPct val="0"/>
      </a:spcAft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4pPr>
    <a:lvl5pPr marL="1558503" algn="l" rtl="0" fontAlgn="base">
      <a:spcBef>
        <a:spcPct val="0"/>
      </a:spcBef>
      <a:spcAft>
        <a:spcPct val="0"/>
      </a:spcAft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5pPr>
    <a:lvl6pPr marL="1948129" algn="l" defTabSz="779252" rtl="0" eaLnBrk="1" latinLnBrk="0" hangingPunct="1"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6pPr>
    <a:lvl7pPr marL="2337755" algn="l" defTabSz="779252" rtl="0" eaLnBrk="1" latinLnBrk="0" hangingPunct="1"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7pPr>
    <a:lvl8pPr marL="2727381" algn="l" defTabSz="779252" rtl="0" eaLnBrk="1" latinLnBrk="0" hangingPunct="1"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8pPr>
    <a:lvl9pPr marL="3117007" algn="l" defTabSz="779252" rtl="0" eaLnBrk="1" latinLnBrk="0" hangingPunct="1">
      <a:defRPr kern="1200">
        <a:solidFill>
          <a:srgbClr val="A50021"/>
        </a:solidFill>
        <a:latin typeface="Arial Black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171F13D8-DC34-2647-986A-48ABF2E8EADD}">
          <p14:sldIdLst>
            <p14:sldId id="4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00A1A"/>
    <a:srgbClr val="F7F4F5"/>
    <a:srgbClr val="E1B89B"/>
    <a:srgbClr val="A50021"/>
    <a:srgbClr val="C2C2FF"/>
    <a:srgbClr val="DDDDDD"/>
    <a:srgbClr val="003399"/>
    <a:srgbClr val="CCE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Styl z motywem 2 — Ak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1" autoAdjust="0"/>
    <p:restoredTop sz="86379" autoAdjust="0"/>
  </p:normalViewPr>
  <p:slideViewPr>
    <p:cSldViewPr snapToObjects="1">
      <p:cViewPr varScale="1">
        <p:scale>
          <a:sx n="47" d="100"/>
          <a:sy n="47" d="100"/>
        </p:scale>
        <p:origin x="118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30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9312"/>
    </p:cViewPr>
  </p:sorterViewPr>
  <p:notesViewPr>
    <p:cSldViewPr snapToObjects="1">
      <p:cViewPr>
        <p:scale>
          <a:sx n="218" d="100"/>
          <a:sy n="218" d="100"/>
        </p:scale>
        <p:origin x="-944" y="19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768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defTabSz="914156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pl-PL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907" y="1"/>
            <a:ext cx="2946768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defTabSz="914156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pl-PL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959"/>
            <a:ext cx="2946768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defTabSz="914156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pl-PL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907" y="9428959"/>
            <a:ext cx="2946768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defTabSz="914156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EF573478-12A5-424D-BB61-2EEB9B12A990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8499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75138" y="0"/>
            <a:ext cx="2422525" cy="1817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63620" y="1817956"/>
            <a:ext cx="6534055" cy="810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689521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89626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779252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168878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558503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5800" y="2606565"/>
            <a:ext cx="7772400" cy="147051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none"/>
        </p:style>
        <p:txBody>
          <a:bodyPr/>
          <a:lstStyle>
            <a:lvl1pPr algn="ctr">
              <a:defRPr sz="3100"/>
            </a:lvl1pPr>
          </a:lstStyle>
          <a:p>
            <a:r>
              <a:rPr lang="pl-PL" dirty="0"/>
              <a:t>KLIKNIJ, ABY EDYTOWAĆ STYL WZORCA TYTUŁU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2342"/>
            <a:ext cx="6400800" cy="1752967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pl-PL" dirty="0"/>
              <a:t>Kliknij, aby edytować styl wzorca podtytułu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29942"/>
            <a:ext cx="7772400" cy="147051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/>
          <a:lstStyle>
            <a:lvl1pPr algn="ctr">
              <a:defRPr sz="2700">
                <a:solidFill>
                  <a:schemeClr val="bg2"/>
                </a:solidFill>
              </a:defRPr>
            </a:lvl1pPr>
          </a:lstStyle>
          <a:p>
            <a:r>
              <a:rPr lang="pl-PL" dirty="0"/>
              <a:t>Kliknij, aby edytować styl wzorca tytułu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6"/>
            <a:ext cx="6400800" cy="1752967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pl-PL" dirty="0"/>
              <a:t>Kliknij, aby edytować styl wzorca podtytułu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4000" y="786911"/>
            <a:ext cx="4334934" cy="58161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92133" y="786911"/>
            <a:ext cx="4334934" cy="58161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32" y="3281"/>
            <a:ext cx="7772400" cy="782519"/>
          </a:xfrm>
        </p:spPr>
        <p:txBody>
          <a:bodyPr/>
          <a:lstStyle>
            <a:lvl1pPr algn="l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3281"/>
            <a:ext cx="7772400" cy="782519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286778" y="228606"/>
            <a:ext cx="857224" cy="637442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254000" y="228606"/>
            <a:ext cx="8032776" cy="637442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36510" y="44456"/>
            <a:ext cx="9180513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301628" y="1676406"/>
            <a:ext cx="8540750" cy="4422775"/>
          </a:xfrm>
        </p:spPr>
        <p:txBody>
          <a:bodyPr/>
          <a:lstStyle/>
          <a:p>
            <a:pPr lvl="0"/>
            <a:endParaRPr lang="pl-PL" noProof="0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278"/>
            <a:ext cx="7772400" cy="92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4" y="1094621"/>
            <a:ext cx="8873067" cy="5508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</p:txBody>
      </p:sp>
      <p:cxnSp>
        <p:nvCxnSpPr>
          <p:cNvPr id="5" name="Łącznik prosty 4"/>
          <p:cNvCxnSpPr/>
          <p:nvPr userDrawn="1"/>
        </p:nvCxnSpPr>
        <p:spPr bwMode="auto">
          <a:xfrm>
            <a:off x="1371600" y="461579"/>
            <a:ext cx="1219200" cy="633047"/>
          </a:xfrm>
          <a:prstGeom prst="line">
            <a:avLst/>
          </a:prstGeom>
          <a:solidFill>
            <a:schemeClr val="folHlink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4" r:id="rId5"/>
    <p:sldLayoutId id="2147483655" r:id="rId6"/>
    <p:sldLayoutId id="2147483658" r:id="rId7"/>
    <p:sldLayoutId id="2147483659" r:id="rId8"/>
    <p:sldLayoutId id="2147483661" r:id="rId9"/>
  </p:sldLayoutIdLst>
  <p:transition spd="med">
    <p:zoom/>
  </p:transition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A5002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5pPr>
      <a:lvl6pPr marL="389626"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6pPr>
      <a:lvl7pPr marL="779252"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7pPr>
      <a:lvl8pPr marL="1168878"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8pPr>
      <a:lvl9pPr marL="1558503" algn="l" rtl="0" fontAlgn="base">
        <a:spcBef>
          <a:spcPct val="0"/>
        </a:spcBef>
        <a:spcAft>
          <a:spcPct val="0"/>
        </a:spcAft>
        <a:defRPr>
          <a:solidFill>
            <a:srgbClr val="A50021"/>
          </a:solidFill>
          <a:latin typeface="Arial Black" pitchFamily="34" charset="0"/>
        </a:defRPr>
      </a:lvl9pPr>
    </p:titleStyle>
    <p:bodyStyle>
      <a:lvl1pPr indent="151521" algn="just" rtl="0" fontAlgn="base">
        <a:spcBef>
          <a:spcPct val="20000"/>
        </a:spcBef>
        <a:spcAft>
          <a:spcPct val="0"/>
        </a:spcAft>
        <a:buClr>
          <a:srgbClr val="CC0000"/>
        </a:buClr>
        <a:buFont typeface="Wingdings" pitchFamily="2" charset="2"/>
        <a:buChar char="o"/>
        <a:defRPr sz="1500" b="1">
          <a:solidFill>
            <a:schemeClr val="bg2"/>
          </a:solidFill>
          <a:latin typeface="+mn-lt"/>
          <a:ea typeface="+mn-ea"/>
          <a:cs typeface="+mn-cs"/>
        </a:defRPr>
      </a:lvl1pPr>
      <a:lvl2pPr marL="457269" indent="-152874" algn="just" rtl="0" fontAlgn="base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bg2"/>
          </a:solidFill>
          <a:latin typeface="+mn-lt"/>
        </a:defRPr>
      </a:lvl2pPr>
      <a:lvl3pPr marL="1052531" indent="-194813" algn="l" rtl="0" fontAlgn="base">
        <a:spcBef>
          <a:spcPct val="20000"/>
        </a:spcBef>
        <a:spcAft>
          <a:spcPct val="0"/>
        </a:spcAft>
        <a:buChar char="•"/>
        <a:defRPr sz="1000">
          <a:solidFill>
            <a:schemeClr val="bg1"/>
          </a:solidFill>
          <a:latin typeface="+mn-lt"/>
        </a:defRPr>
      </a:lvl3pPr>
      <a:lvl4pPr marL="1400218" indent="-194813" algn="l" rtl="0" fontAlgn="base">
        <a:spcBef>
          <a:spcPct val="20000"/>
        </a:spcBef>
        <a:spcAft>
          <a:spcPct val="0"/>
        </a:spcAft>
        <a:buChar char="–"/>
        <a:defRPr sz="1000">
          <a:solidFill>
            <a:schemeClr val="bg1"/>
          </a:solidFill>
          <a:latin typeface="+mn-lt"/>
        </a:defRPr>
      </a:lvl4pPr>
      <a:lvl5pPr marL="1753316" indent="-194813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</a:defRPr>
      </a:lvl5pPr>
      <a:lvl6pPr marL="2142942" indent="-194813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</a:defRPr>
      </a:lvl6pPr>
      <a:lvl7pPr marL="2532568" indent="-194813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</a:defRPr>
      </a:lvl7pPr>
      <a:lvl8pPr marL="2922194" indent="-194813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</a:defRPr>
      </a:lvl8pPr>
      <a:lvl9pPr marL="3311820" indent="-194813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bg1"/>
          </a:solidFill>
          <a:latin typeface="+mn-lt"/>
        </a:defRPr>
      </a:lvl9pPr>
    </p:bodyStyle>
    <p:otherStyle>
      <a:defPPr>
        <a:defRPr lang="pl-PL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07605" y="449377"/>
            <a:ext cx="8568952" cy="864095"/>
          </a:xfrm>
        </p:spPr>
        <p:txBody>
          <a:bodyPr/>
          <a:lstStyle/>
          <a:p>
            <a:br>
              <a:rPr lang="pl-PL" dirty="0"/>
            </a:br>
            <a:r>
              <a:rPr lang="pl-PL" dirty="0"/>
              <a:t>Dr Ewa </a:t>
            </a:r>
            <a:r>
              <a:rPr lang="pl-PL" dirty="0" err="1"/>
              <a:t>Perłakowska</a:t>
            </a:r>
            <a:r>
              <a:rPr lang="pl-PL" dirty="0"/>
              <a:t> 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23528" y="1424965"/>
            <a:ext cx="86409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i="1" dirty="0">
                <a:solidFill>
                  <a:schemeClr val="bg2"/>
                </a:solidFill>
              </a:rPr>
              <a:t>- </a:t>
            </a:r>
            <a:r>
              <a:rPr lang="pl-PL" sz="1300" dirty="0">
                <a:solidFill>
                  <a:schemeClr val="bg2"/>
                </a:solidFill>
                <a:latin typeface="+mj-lt"/>
              </a:rPr>
              <a:t>doktor nauk humanistycznych, historyk-archiwista z ponad 20-letnim doświadczeniem w pracy archiwalnej: Archiwum Państwowe w Krakowie (kierownik oddziału nadzoru archiwalnego), Naczelna Dyrekcja Archiwów Państwowych (dyrektor departamentu kształtowania narodowego zasobu archiwalnego). Obecnie współpracuje z firmą </a:t>
            </a:r>
            <a:r>
              <a:rPr lang="pl-PL" sz="1300" dirty="0" err="1">
                <a:solidFill>
                  <a:schemeClr val="bg2"/>
                </a:solidFill>
                <a:latin typeface="+mj-lt"/>
              </a:rPr>
              <a:t>TiMSI</a:t>
            </a:r>
            <a:r>
              <a:rPr lang="pl-PL" sz="1300" dirty="0">
                <a:solidFill>
                  <a:schemeClr val="bg2"/>
                </a:solidFill>
                <a:latin typeface="+mj-lt"/>
              </a:rPr>
              <a:t> Sp. z o. o. przy projektowaniu i wdrażaniu systemu zarządzania dokumentami i zadaniami (system EZD </a:t>
            </a:r>
            <a:r>
              <a:rPr lang="pl-PL" sz="1300" dirty="0" err="1">
                <a:solidFill>
                  <a:schemeClr val="bg2"/>
                </a:solidFill>
                <a:latin typeface="+mj-lt"/>
              </a:rPr>
              <a:t>TiMSI</a:t>
            </a:r>
            <a:r>
              <a:rPr lang="pl-PL" sz="1300" dirty="0">
                <a:solidFill>
                  <a:schemeClr val="bg2"/>
                </a:solidFill>
                <a:latin typeface="+mj-lt"/>
              </a:rPr>
              <a:t> e-Biuro) oraz jego integracji z systemami dziedzinowymi klientów. Odpowiadała za opracowanie i wdrożenie modułu archiwalnego w zakresie kompleksowej obsługi spraw w modelu EZD, tradycyjnym oraz składów chronologicznych i informatycznych nośników danych. </a:t>
            </a:r>
          </a:p>
          <a:p>
            <a:pPr algn="just"/>
            <a:r>
              <a:rPr lang="pl-PL" sz="1300" dirty="0">
                <a:solidFill>
                  <a:schemeClr val="bg2"/>
                </a:solidFill>
                <a:latin typeface="+mj-lt"/>
              </a:rPr>
              <a:t>Specjalizuje się w problematyce zarządzania dokumentacją. Jest autorką wielu artykułów i książek poświęconych tej problematyce, m.in. "Procedury elektronicznego zarządzania dokumentacją" (Wydawnictwo </a:t>
            </a:r>
            <a:r>
              <a:rPr lang="pl-PL" sz="1300" dirty="0" err="1">
                <a:solidFill>
                  <a:schemeClr val="bg2"/>
                </a:solidFill>
                <a:latin typeface="+mj-lt"/>
              </a:rPr>
              <a:t>C.H.Beck</a:t>
            </a:r>
            <a:r>
              <a:rPr lang="pl-PL" sz="1300" dirty="0">
                <a:solidFill>
                  <a:schemeClr val="bg2"/>
                </a:solidFill>
                <a:latin typeface="+mj-lt"/>
              </a:rPr>
              <a:t>, 2018), „Dokumentacja wewnętrzna w instytucjach kultury” (Wydawnictwo </a:t>
            </a:r>
            <a:r>
              <a:rPr lang="pl-PL" sz="1300" dirty="0" err="1">
                <a:solidFill>
                  <a:schemeClr val="bg2"/>
                </a:solidFill>
                <a:latin typeface="+mj-lt"/>
              </a:rPr>
              <a:t>C.H.Beck</a:t>
            </a:r>
            <a:r>
              <a:rPr lang="pl-PL" sz="1300" dirty="0">
                <a:solidFill>
                  <a:schemeClr val="bg2"/>
                </a:solidFill>
                <a:latin typeface="+mj-lt"/>
              </a:rPr>
              <a:t>, 2019), "Dokumentacja elektroniczna w podmiotach publicznych" (Wydawnictwo Wolters Kluwer, 2013). </a:t>
            </a:r>
          </a:p>
          <a:p>
            <a:pPr algn="just"/>
            <a:r>
              <a:rPr lang="pl-PL" sz="1300" dirty="0">
                <a:solidFill>
                  <a:schemeClr val="bg2"/>
                </a:solidFill>
                <a:latin typeface="+mj-lt"/>
              </a:rPr>
              <a:t>Koordynowała prace i współuczestniczyła w opracowaniu rozporządzenia Prezesa Rady Ministrów z 18 stycznia 2011 r. w sprawie instrukcji kancelaryjnej, JRWA oraz instrukcji archiwalnej. Przygotowywała i wdrażała ponad 500 normatywów w różnych podmiotach publicznych, m.in. w Urzędzie Ochrony Danych Osobowych, Centrum Systemów Informacyjnych Ochrony Zdrowia, Polskim Radio S.A., Operze Krakowskiej w Krakowie, Uniwersytecie Pedagogicznym im. KEN w Krakowie, Uniwersytecie Ekonomicznym w Krakowie. </a:t>
            </a:r>
          </a:p>
          <a:p>
            <a:pPr algn="just"/>
            <a:r>
              <a:rPr lang="pl-PL" sz="1300" dirty="0">
                <a:solidFill>
                  <a:schemeClr val="bg2"/>
                </a:solidFill>
                <a:latin typeface="+mj-lt"/>
              </a:rPr>
              <a:t>Zainicjowała i realizowała prace nad opracowaniem w archiwach państwowych przykładowych instrukcji kancelaryjnych, archiwalnych oraz jednolitych rzeczowych wykazów akt dla podmiotów publicznych.</a:t>
            </a:r>
            <a:endParaRPr lang="pl-PL" sz="13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l-PL" sz="1600" dirty="0">
              <a:solidFill>
                <a:schemeClr val="bg2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l-PL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55576" y="5214387"/>
            <a:ext cx="849694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300" dirty="0">
                <a:solidFill>
                  <a:schemeClr val="bg2"/>
                </a:solidFill>
                <a:latin typeface="+mj-lt"/>
              </a:rPr>
              <a:t>Wykładowca uniwersytecki (Uniwersytet Jagielloński, Uniwersytet Warszawski, Uniwersytet Marii Skłodowskiej-Curie w Lublinie). </a:t>
            </a:r>
          </a:p>
          <a:p>
            <a:pPr algn="just"/>
            <a:endParaRPr lang="pl-PL" sz="1300" dirty="0">
              <a:solidFill>
                <a:schemeClr val="bg2"/>
              </a:solidFill>
              <a:latin typeface="+mj-lt"/>
            </a:endParaRPr>
          </a:p>
          <a:p>
            <a:pPr algn="just"/>
            <a:r>
              <a:rPr lang="pl-PL" sz="1300" dirty="0">
                <a:solidFill>
                  <a:schemeClr val="bg2"/>
                </a:solidFill>
                <a:latin typeface="+mj-lt"/>
              </a:rPr>
              <a:t>Doświadczony trener na kursach kancelaryjnych i archiwalnych oraz szkoleniach w ministerstwach i urzędach centralnych, jednostkach administracji rządowej i samorządowej, jednostkach wymiaru sprawiedliwości, uczelniach wyższych (ponad 730 szkoleń, kursów i seminariów).</a:t>
            </a:r>
          </a:p>
        </p:txBody>
      </p:sp>
    </p:spTree>
    <p:extLst>
      <p:ext uri="{BB962C8B-B14F-4D97-AF65-F5344CB8AC3E}">
        <p14:creationId xmlns:p14="http://schemas.microsoft.com/office/powerpoint/2010/main" val="340256774"/>
      </p:ext>
    </p:extLst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Projekt domyślny">
  <a:themeElements>
    <a:clrScheme name="Maestrium">
      <a:dk1>
        <a:srgbClr val="000000"/>
      </a:dk1>
      <a:lt1>
        <a:srgbClr val="CCECFF"/>
      </a:lt1>
      <a:dk2>
        <a:srgbClr val="0000CC"/>
      </a:dk2>
      <a:lt2>
        <a:srgbClr val="CCECFF"/>
      </a:lt2>
      <a:accent1>
        <a:srgbClr val="FF9900"/>
      </a:accent1>
      <a:accent2>
        <a:srgbClr val="C00000"/>
      </a:accent2>
      <a:accent3>
        <a:srgbClr val="07078F"/>
      </a:accent3>
      <a:accent4>
        <a:srgbClr val="008000"/>
      </a:accent4>
      <a:accent5>
        <a:srgbClr val="FFCAAA"/>
      </a:accent5>
      <a:accent6>
        <a:srgbClr val="CC66FF"/>
      </a:accent6>
      <a:hlink>
        <a:srgbClr val="969696"/>
      </a:hlink>
      <a:folHlink>
        <a:srgbClr val="969696"/>
      </a:folHlink>
    </a:clrScheme>
    <a:fontScheme name="Akademia Zaradności 1">
      <a:majorFont>
        <a:latin typeface="Georgia"/>
        <a:ea typeface=""/>
        <a:cs typeface=""/>
      </a:majorFont>
      <a:minorFont>
        <a:latin typeface="Constanti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rgbClr val="A5002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rgbClr val="A50021"/>
            </a:solidFill>
            <a:effectLst/>
            <a:latin typeface="Arial Black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b="1" dirty="0" smtClean="0">
            <a:latin typeface="+mj-lt"/>
          </a:defRPr>
        </a:defPPr>
      </a:lstStyle>
    </a:tx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Coaching - droga do sukcesu zawodowego - Oferta programu rozwojowego dla PGE GiE S.A. - Maestrium</Template>
  <TotalTime>21572</TotalTime>
  <Words>315</Words>
  <Application>Microsoft Office PowerPoint</Application>
  <PresentationFormat>Pokaz na ekranie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Constantia</vt:lpstr>
      <vt:lpstr>Georgia</vt:lpstr>
      <vt:lpstr>Times New Roman</vt:lpstr>
      <vt:lpstr>Wingdings</vt:lpstr>
      <vt:lpstr>Projekt domyślny</vt:lpstr>
      <vt:lpstr> Dr Ewa Perłakowska  </vt:lpstr>
    </vt:vector>
  </TitlesOfParts>
  <Company>DAREK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DAREK</dc:creator>
  <cp:lastModifiedBy>Niczewska Agnieszka</cp:lastModifiedBy>
  <cp:revision>452</cp:revision>
  <dcterms:created xsi:type="dcterms:W3CDTF">2001-06-12T20:33:34Z</dcterms:created>
  <dcterms:modified xsi:type="dcterms:W3CDTF">2021-11-18T16:19:52Z</dcterms:modified>
</cp:coreProperties>
</file>